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</p:sldIdLst>
  <p:sldSz cx="12192000" cy="6858000"/>
  <p:notesSz cx="6858000" cy="9144000"/>
  <p:defaultTextStyle>
    <a:defPPr>
      <a:defRPr lang="ru-M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93B13-1F96-4901-AD5E-E99F82012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4F9EB7-AB81-43EC-A39C-27675CBAB5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994B5-0B86-457D-B18D-E868AB0A9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5AE90-B2A7-4D36-9B77-06948DCE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70F9D-FF33-4C33-A3B6-8CEBD9FE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61850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6567-CB55-4813-B08A-3F1E3F9A2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A7DF8-A334-413B-A788-2F9CDB8CC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2A9E7-D5BD-4130-B9AE-CFE4D6605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5AC75-D219-4243-A7E8-B55F44AE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6E68B-8826-4F92-BB24-E3A10FC1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9236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AA6940-9990-443F-B549-E05526C962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144B7-53CB-4B20-A56E-C8C3B708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72674-E5C3-4E57-9544-A67AF00BE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942BC-C0D0-424E-AA4D-6E61B2017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A3A83-90F6-428D-B7CE-30F5CD64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167410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7363-20F0-4CF2-9247-279F8122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B6293-7F8C-47E9-8711-D6C62DAEA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92875-7DC5-494C-AE3A-1B901F07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C6559-CB50-4D58-BF58-CA450511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18C0B-B5AE-4FFF-9212-D3463F8B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383851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1EDB-9192-4CEC-82D4-B8A64785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2E86-A29F-4B73-ABCA-290FF5B39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3E2F5-02C0-4FC3-B401-9B9E44F0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7E639-3370-45C9-9A67-AEB4CBFAC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C8720-FDD5-4358-B4E3-C69309783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155388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C1B0-1C55-4C82-8886-BC771769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AC903-7DBC-44D9-9B78-FCBE6CF386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7621B9-C4C0-4DDB-82DC-0868025CB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D824E-A754-4CBC-BBE2-2F2E36B3C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614E0-FBBD-46A9-A427-1913E9B98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52A70-AC67-492E-8E1E-B05987B8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30918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5ACE-FFA3-47CD-A6F3-11ACA886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45616-A357-47E7-8C14-D272B79C2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5ED04-A883-41D5-9BAF-1DBD57C5D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4D607E-07F7-4005-89A4-EF5E0AA3F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B562A-5E19-4C2B-BF06-6766BED6F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AE28E-7AC6-4086-B41E-30EBA5570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918E11-B0AC-429B-8A80-A0FBEE50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3862E4-0EB0-442F-9424-560258B9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515952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365F-ED33-470A-A2A3-A62E2FF1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EE64DA-B41B-47C6-BCAF-7765E634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BECFA-C2E0-4C50-8B4D-5CA8C803A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E7DBE-5D32-4650-BE52-A40DC671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926512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B37899-2CAA-4B0F-8133-5033BE0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C07C1C-2E24-489C-A56F-87A26707A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FC961-4147-4DE2-A932-CF9BD9A0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06499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1DE08-7442-42F6-A636-25BC76EB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28D87-C456-498C-B343-85FDB2539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B9958-95F0-4F9E-9D57-7C3EA1A2C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9EE2B-91FF-4DE0-9B25-3D68F9E8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48843-7213-4368-907F-7B05A077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17D20-1F99-4CE8-9CC7-A1E42F747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587109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CAF71-CB51-4873-91E4-CE4ED652F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07F673-3142-41A7-AF08-8E4CC022F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M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302C5-A16B-4D87-AD23-19C768D98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760DE-C3E3-49BC-85A0-DA3649A2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26723-BAA6-457D-AD1C-2F63C344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DE3FC-DAA6-4F76-980B-7B13A0ED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166067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1DFCB-D1E1-456F-8712-8EFB3FBF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D0559-903E-4A39-9237-4CB79F019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F42EF-37AB-4F31-8933-C720C2D53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4C45C-ED71-45BA-AF77-1E4936416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F4EEF-0313-421E-8C45-7E94AEF71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90892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M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6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12" Type="http://schemas.openxmlformats.org/officeDocument/2006/relationships/slide" Target="slide15.xml"/><Relationship Id="rId17" Type="http://schemas.openxmlformats.org/officeDocument/2006/relationships/slide" Target="slide17.xml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4.xml"/><Relationship Id="rId5" Type="http://schemas.openxmlformats.org/officeDocument/2006/relationships/slide" Target="slide5.xml"/><Relationship Id="rId15" Type="http://schemas.openxmlformats.org/officeDocument/2006/relationships/image" Target="../media/image5.png"/><Relationship Id="rId10" Type="http://schemas.openxmlformats.org/officeDocument/2006/relationships/slide" Target="slide13.xml"/><Relationship Id="rId4" Type="http://schemas.openxmlformats.org/officeDocument/2006/relationships/slide" Target="slide4.xml"/><Relationship Id="rId9" Type="http://schemas.openxmlformats.org/officeDocument/2006/relationships/slide" Target="slide11.xml"/><Relationship Id="rId1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944040-F874-4AB9-8468-4BFB22FD5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CD475A-85BF-4E5F-84BF-D9FFE89EA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6016" y="1390395"/>
            <a:ext cx="6671388" cy="2038606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Elements </a:t>
            </a:r>
            <a:r>
              <a:rPr lang="ru-MD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Lazy-Loading </a:t>
            </a:r>
            <a:r>
              <a:rPr lang="ru-MD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парадигме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SSR</a:t>
            </a:r>
            <a:endParaRPr lang="ru-MD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843B7-B837-4186-85AC-A1866A2A7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6016" y="4163588"/>
            <a:ext cx="4189989" cy="113327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Выполнил: Рошка Юрий</a:t>
            </a:r>
          </a:p>
          <a:p>
            <a:pPr algn="l">
              <a:lnSpc>
                <a:spcPct val="100000"/>
              </a:lnSpc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Группа: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AW2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9D02717-ED33-4A82-B509-A9885EE82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4538" y="1000082"/>
            <a:ext cx="3562191" cy="35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8D7C6F-BC79-4E52-85A3-2BE287921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2E89BE-D378-4363-B756-57F5D7D6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Ленивая загрузка.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Lazy Loading</a:t>
            </a:r>
            <a:endParaRPr lang="ru-MD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B4FD65-D365-4462-9A90-2001154FB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565" y="3741576"/>
            <a:ext cx="5002362" cy="2751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8FA97-4202-41E2-BDFF-95E973249E0E}"/>
              </a:ext>
            </a:extLst>
          </p:cNvPr>
          <p:cNvSpPr txBox="1"/>
          <p:nvPr/>
        </p:nvSpPr>
        <p:spPr>
          <a:xfrm>
            <a:off x="838200" y="1605862"/>
            <a:ext cx="7365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Рекомендуется использовать ленивую загрузку сайтам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A403A-A982-4B96-9EF6-C070B6A45F5B}"/>
              </a:ext>
            </a:extLst>
          </p:cNvPr>
          <p:cNvSpPr txBox="1"/>
          <p:nvPr/>
        </p:nvSpPr>
        <p:spPr>
          <a:xfrm>
            <a:off x="287693" y="3630553"/>
            <a:ext cx="6125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 оценкой ниже среднего (до 50 баллов) от PageSpeed ​​Insights;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 слабом сервере, который не может обеспечить высокую скорость загрузки страницы;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Если больше 50% процентов посетителей с мобильных устройств;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014F8-CECE-4F15-B832-83534FDB4D74}"/>
              </a:ext>
            </a:extLst>
          </p:cNvPr>
          <p:cNvSpPr txBox="1"/>
          <p:nvPr/>
        </p:nvSpPr>
        <p:spPr>
          <a:xfrm>
            <a:off x="287693" y="2639374"/>
            <a:ext cx="1122542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 страницах с больним количеством изображений (онлайн-сервисы с фотографиями, статейники с большим количеством медиаконтента);</a:t>
            </a:r>
          </a:p>
          <a:p>
            <a:endParaRPr lang="ru-MD" dirty="0"/>
          </a:p>
        </p:txBody>
      </p:sp>
    </p:spTree>
    <p:extLst>
      <p:ext uri="{BB962C8B-B14F-4D97-AF65-F5344CB8AC3E}">
        <p14:creationId xmlns:p14="http://schemas.microsoft.com/office/powerpoint/2010/main" val="124873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15B4BB-3CEA-4829-8B06-72A728832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D1BD90-E53B-43E4-A657-542C6CAF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Server-Side Rendering</a:t>
            </a:r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(SSR)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B8CFE-73A1-4BFB-BC66-626E4FC4A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352"/>
            <a:ext cx="10515600" cy="8709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Рендеринг на стороне сервера - рендеринг клиентского или универсального приложения в HTML на сервере.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26" descr="Diagram showing server rendering and JS execution affecting FCP and TTI">
            <a:extLst>
              <a:ext uri="{FF2B5EF4-FFF2-40B4-BE49-F238E27FC236}">
                <a16:creationId xmlns:a16="http://schemas.microsoft.com/office/drawing/2014/main" id="{716531DF-01A7-48ED-AE32-BCE5C94BDDD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0" y="3676261"/>
            <a:ext cx="4218447" cy="26063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F27AD9-CE22-4B45-88C1-FEB9DFC5A425}"/>
              </a:ext>
            </a:extLst>
          </p:cNvPr>
          <p:cNvSpPr txBox="1"/>
          <p:nvPr/>
        </p:nvSpPr>
        <p:spPr>
          <a:xfrm>
            <a:off x="5830516" y="4735696"/>
            <a:ext cx="5446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Это позволяет избежать дополнительных циклов обработки данных и шаблонов на клиенте, поскольку они обрабатываются до того, как браузер получает ответ. </a:t>
            </a:r>
            <a:endParaRPr lang="ru-M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403E-50FD-4E26-9BEF-9373010B4BE3}"/>
              </a:ext>
            </a:extLst>
          </p:cNvPr>
          <p:cNvSpPr txBox="1"/>
          <p:nvPr/>
        </p:nvSpPr>
        <p:spPr>
          <a:xfrm>
            <a:off x="5830516" y="2921168"/>
            <a:ext cx="5559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Серверный рендеринг - генерирует полный HTML для страницы на сервере в ответ на навигацию. </a:t>
            </a:r>
            <a:endParaRPr lang="ru-M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78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347530-9DF8-4117-AE04-E1E6DB2BC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C9EBBC-0250-4D45-8417-11F1A566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Server-Side Rendering</a:t>
            </a:r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(SSR)</a:t>
            </a:r>
            <a:endParaRPr lang="ru-M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8CB26B-AFE8-4430-ACBF-69BEC5B69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807" y="2055813"/>
            <a:ext cx="5570375" cy="3019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627726-10BE-4937-878A-F34CE60B32BE}"/>
              </a:ext>
            </a:extLst>
          </p:cNvPr>
          <p:cNvSpPr txBox="1"/>
          <p:nvPr/>
        </p:nvSpPr>
        <p:spPr>
          <a:xfrm>
            <a:off x="354560" y="2903997"/>
            <a:ext cx="5769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Выполнение логики страницы и рендеринга на сервере позволяет избежать отправки большого количества JavaScript клиенту, что помогает быстро достичь Time to Interactive.</a:t>
            </a:r>
            <a:endParaRPr lang="ru-M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9772E3-0B75-4FDA-8AD1-B5E053E7DD77}"/>
              </a:ext>
            </a:extLst>
          </p:cNvPr>
          <p:cNvSpPr txBox="1"/>
          <p:nvPr/>
        </p:nvSpPr>
        <p:spPr>
          <a:xfrm>
            <a:off x="354560" y="1690688"/>
            <a:ext cx="5769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Серверный рендеринг обычно производит быструю First Paint и First Contentful Paint. 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AAF1C-ADA4-4F48-A054-D86960BE5A33}"/>
              </a:ext>
            </a:extLst>
          </p:cNvPr>
          <p:cNvSpPr txBox="1"/>
          <p:nvPr/>
        </p:nvSpPr>
        <p:spPr>
          <a:xfrm>
            <a:off x="354560" y="5075622"/>
            <a:ext cx="55050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First Paint</a:t>
            </a:r>
            <a:r>
              <a:rPr lang="ru-RU" sz="12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первый раз, когда любой пиксель становится видимым для пользователя.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First Contentful Paint </a:t>
            </a:r>
            <a:r>
              <a:rPr lang="ru-RU" sz="12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время, когда запрашиваемый контент </a:t>
            </a:r>
            <a:r>
              <a:rPr lang="ru-RU" sz="1200" dirty="0">
                <a:solidFill>
                  <a:srgbClr val="2021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z="12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тановится видимым.</a:t>
            </a:r>
            <a:endParaRPr lang="ru-MD" sz="1200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 To Interactive </a:t>
            </a:r>
            <a:r>
              <a:rPr lang="ru-RU" sz="12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время, когда страница становится интерактивной (события связаны и т. Д.).</a:t>
            </a:r>
            <a:endParaRPr lang="ru-MD" sz="1200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MD" sz="1800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M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9F489D-4D32-4B1D-A347-ECF2E07E9E39}"/>
              </a:ext>
            </a:extLst>
          </p:cNvPr>
          <p:cNvCxnSpPr/>
          <p:nvPr/>
        </p:nvCxnSpPr>
        <p:spPr>
          <a:xfrm>
            <a:off x="354560" y="4982312"/>
            <a:ext cx="55050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60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D1D884-0F56-46A5-95ED-DF55BB18C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474542-5B18-4A1E-AECC-0419CD8A8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86419D-DA71-4EBA-BA49-22E22207E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3671" y="2704464"/>
            <a:ext cx="2304660" cy="2304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2CA3FB-9ED1-468C-A3E8-D400D2F791E2}"/>
              </a:ext>
            </a:extLst>
          </p:cNvPr>
          <p:cNvSpPr txBox="1"/>
          <p:nvPr/>
        </p:nvSpPr>
        <p:spPr>
          <a:xfrm>
            <a:off x="838200" y="3559947"/>
            <a:ext cx="3902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качестве языка шаблона используется </a:t>
            </a:r>
            <a:r>
              <a:rPr 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MD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8FF91-7431-4124-B584-4DDB9105142C}"/>
              </a:ext>
            </a:extLst>
          </p:cNvPr>
          <p:cNvSpPr txBox="1"/>
          <p:nvPr/>
        </p:nvSpPr>
        <p:spPr>
          <a:xfrm>
            <a:off x="838200" y="4628833"/>
            <a:ext cx="2860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M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оддерживается </a:t>
            </a:r>
            <a:r>
              <a:rPr 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MD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AC117E-D142-4ECC-B77B-6FCFFE6DBB86}"/>
              </a:ext>
            </a:extLst>
          </p:cNvPr>
          <p:cNvSpPr txBox="1"/>
          <p:nvPr/>
        </p:nvSpPr>
        <p:spPr>
          <a:xfrm>
            <a:off x="7638183" y="4505723"/>
            <a:ext cx="4351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Нацелен на разработку одностраничных приложений </a:t>
            </a:r>
            <a:r>
              <a:rPr lang="ru-RU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ru-MD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934AB-E319-452E-9A6E-FCCF97EA0495}"/>
              </a:ext>
            </a:extLst>
          </p:cNvPr>
          <p:cNvSpPr txBox="1"/>
          <p:nvPr/>
        </p:nvSpPr>
        <p:spPr>
          <a:xfrm>
            <a:off x="7638184" y="3557050"/>
            <a:ext cx="4351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M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Предоставляет клиентскую 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MVC -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инфроструктуру</a:t>
            </a:r>
            <a:endParaRPr lang="ru-MD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015A3-D5E6-41BD-8D6B-05809841D8B1}"/>
              </a:ext>
            </a:extLst>
          </p:cNvPr>
          <p:cNvSpPr txBox="1"/>
          <p:nvPr/>
        </p:nvSpPr>
        <p:spPr>
          <a:xfrm>
            <a:off x="838200" y="2367949"/>
            <a:ext cx="4105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Автоматически обрабатывает код JavaScript, подходящий для каждого браузера</a:t>
            </a:r>
            <a:endParaRPr lang="ru-MD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F6705-CDDF-47B1-9018-542F71D60C42}"/>
              </a:ext>
            </a:extLst>
          </p:cNvPr>
          <p:cNvSpPr txBox="1"/>
          <p:nvPr/>
        </p:nvSpPr>
        <p:spPr>
          <a:xfrm>
            <a:off x="838200" y="5645928"/>
            <a:ext cx="10993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Облегчает расширение синтаксиса HTML и легко создает повторно используемые компоненты по директивам</a:t>
            </a:r>
            <a:endParaRPr lang="ru-MD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168CD-F921-46D8-BBF1-F62D95287B88}"/>
              </a:ext>
            </a:extLst>
          </p:cNvPr>
          <p:cNvSpPr txBox="1"/>
          <p:nvPr/>
        </p:nvSpPr>
        <p:spPr>
          <a:xfrm>
            <a:off x="7638184" y="2370688"/>
            <a:ext cx="4533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Подходит для создания масштабных, высокопроизводительных и простых в обслуживании веб-приложений</a:t>
            </a:r>
            <a:endParaRPr lang="ru-MD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061FB1-188F-4BCE-BC19-8AA2F2DD3C58}"/>
              </a:ext>
            </a:extLst>
          </p:cNvPr>
          <p:cNvSpPr txBox="1"/>
          <p:nvPr/>
        </p:nvSpPr>
        <p:spPr>
          <a:xfrm>
            <a:off x="838200" y="1690688"/>
            <a:ext cx="741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фреймворк для создания веб-приложений который: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30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8A6D12-B39A-4FBF-9701-A38445D47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C31BA8-7297-4214-8449-6C0DA7478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99213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Elements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400C4C-B755-4A1B-A8B5-09B9658AB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413" y="365124"/>
            <a:ext cx="1232773" cy="1325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D51CB9-3BE2-4BB4-BB55-E451E8C9C9DC}"/>
              </a:ext>
            </a:extLst>
          </p:cNvPr>
          <p:cNvSpPr txBox="1"/>
          <p:nvPr/>
        </p:nvSpPr>
        <p:spPr>
          <a:xfrm>
            <a:off x="221814" y="1690687"/>
            <a:ext cx="11654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пакет в Angular, который помогает публиковать компоненты Angular как пользовательские элементы. 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7B76C0-5561-4A43-AD47-FE6258227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3" y="3886908"/>
            <a:ext cx="4427431" cy="2490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7B816D-024F-474A-BB26-31EFC8542823}"/>
              </a:ext>
            </a:extLst>
          </p:cNvPr>
          <p:cNvSpPr txBox="1"/>
          <p:nvPr/>
        </p:nvSpPr>
        <p:spPr>
          <a:xfrm>
            <a:off x="5562397" y="3168067"/>
            <a:ext cx="33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компонента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55EA10-AAE4-4BD9-B7BF-CF089087C749}"/>
              </a:ext>
            </a:extLst>
          </p:cNvPr>
          <p:cNvSpPr txBox="1"/>
          <p:nvPr/>
        </p:nvSpPr>
        <p:spPr>
          <a:xfrm>
            <a:off x="5562397" y="4166583"/>
            <a:ext cx="4322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Объявление его как кастомный элемент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FCA2C2-E18E-45E9-919E-2A3520C95141}"/>
              </a:ext>
            </a:extLst>
          </p:cNvPr>
          <p:cNvSpPr txBox="1"/>
          <p:nvPr/>
        </p:nvSpPr>
        <p:spPr>
          <a:xfrm>
            <a:off x="6522098" y="516731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M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48AB8C-BEB2-4C6F-905F-92EDA2EEFFAF}"/>
              </a:ext>
            </a:extLst>
          </p:cNvPr>
          <p:cNvSpPr txBox="1"/>
          <p:nvPr/>
        </p:nvSpPr>
        <p:spPr>
          <a:xfrm>
            <a:off x="5562397" y="5962105"/>
            <a:ext cx="3588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Сборка серверного приложения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8A68D9-B233-47FD-8C7B-BC28BF9A2162}"/>
              </a:ext>
            </a:extLst>
          </p:cNvPr>
          <p:cNvSpPr txBox="1"/>
          <p:nvPr/>
        </p:nvSpPr>
        <p:spPr>
          <a:xfrm>
            <a:off x="3735421" y="2601761"/>
            <a:ext cx="814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 пользовательского элемента можно разделить на </a:t>
            </a:r>
            <a:r>
              <a:rPr lang="ru-RU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этапа</a:t>
            </a: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MD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CB605C-1D05-4887-BC0C-D0E13DCD4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3726" y="3506722"/>
            <a:ext cx="2175976" cy="2699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AF473B-7996-4F7E-B9F4-A6CF8645F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3726" y="6300659"/>
            <a:ext cx="4322658" cy="242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FB3729-F6B4-4633-A896-6454B1C80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3726" y="4505137"/>
            <a:ext cx="4322658" cy="1063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133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0E95ED-9B04-49FF-A67A-B96457CF4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90BECF-8757-4B40-AE11-3E580C97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54292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Lazy Loading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3DA41E-1ABD-4180-A7AB-73D05C0D0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492" y="368073"/>
            <a:ext cx="1322615" cy="132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9847FD-B05E-438D-ACC5-BD5725A28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8268"/>
            <a:ext cx="5835875" cy="3209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6EE556-BA81-4A89-A773-FDB51DFB2EFA}"/>
              </a:ext>
            </a:extLst>
          </p:cNvPr>
          <p:cNvSpPr txBox="1"/>
          <p:nvPr/>
        </p:nvSpPr>
        <p:spPr>
          <a:xfrm>
            <a:off x="176893" y="1690688"/>
            <a:ext cx="11321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в Angular, который позволяет загружать компоненты JavaScript асинхронно при активации определенного маршрута.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E29733-F386-488A-AF64-65724739CEA5}"/>
              </a:ext>
            </a:extLst>
          </p:cNvPr>
          <p:cNvSpPr txBox="1"/>
          <p:nvPr/>
        </p:nvSpPr>
        <p:spPr>
          <a:xfrm>
            <a:off x="2917937" y="2559326"/>
            <a:ext cx="9097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увеличивает скорость загрузки приложения за счет разделения приложения на несколько пакетов. </a:t>
            </a:r>
            <a:endParaRPr lang="ru-MD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930A62-577F-4150-A3D7-F8B3ED965126}"/>
              </a:ext>
            </a:extLst>
          </p:cNvPr>
          <p:cNvSpPr txBox="1"/>
          <p:nvPr/>
        </p:nvSpPr>
        <p:spPr>
          <a:xfrm>
            <a:off x="5451038" y="3438331"/>
            <a:ext cx="6612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Когда пользователь перемещается по приложению, пакеты загружаются по мере необходимости.</a:t>
            </a:r>
            <a:endParaRPr lang="ru-M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7EBC7-AFFD-4E1B-9DE6-90B43F08ABE5}"/>
              </a:ext>
            </a:extLst>
          </p:cNvPr>
          <p:cNvSpPr txBox="1"/>
          <p:nvPr/>
        </p:nvSpPr>
        <p:spPr>
          <a:xfrm>
            <a:off x="5835875" y="5671830"/>
            <a:ext cx="6179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большинстве случаев пользователи хотят видеть только домашнюю страницу, но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приложению необходимо загрузить все компоненты. Это замедляет работу приложения. Отложенная загрузка помогает в разы улучшить скорость приложения.</a:t>
            </a:r>
            <a:endParaRPr lang="ru-MD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DB554F-095F-4A97-B696-A12112FFB17E}"/>
              </a:ext>
            </a:extLst>
          </p:cNvPr>
          <p:cNvSpPr txBox="1"/>
          <p:nvPr/>
        </p:nvSpPr>
        <p:spPr>
          <a:xfrm>
            <a:off x="5835875" y="5272800"/>
            <a:ext cx="2393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u="sng" dirty="0">
                <a:latin typeface="Arial" panose="020B0604020202020204" pitchFamily="34" charset="0"/>
                <a:cs typeface="Arial" panose="020B0604020202020204" pitchFamily="34" charset="0"/>
              </a:rPr>
              <a:t>Зачем это нужно ?</a:t>
            </a:r>
            <a:endParaRPr lang="ru-MD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41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D5EFCA-377C-443D-AB2F-0EE54971F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86674-09A9-41A6-B938-3CF62DDFE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99213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Universal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B09B7E-D5A4-4474-AE38-FD217C8BB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413" y="365125"/>
            <a:ext cx="1232774" cy="132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AC9CC6-9755-4F80-AE45-AB9D90586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2829"/>
            <a:ext cx="4730796" cy="3485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02AF1D-F4E6-439F-87CE-D81CC61D2AE0}"/>
              </a:ext>
            </a:extLst>
          </p:cNvPr>
          <p:cNvSpPr txBox="1"/>
          <p:nvPr/>
        </p:nvSpPr>
        <p:spPr>
          <a:xfrm>
            <a:off x="221813" y="1690688"/>
            <a:ext cx="11748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Технология, позволяющая рендерить HTML-шаблоны на сервере. При этом само Angular приложение также исполняется на серверне.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A093E-C0B2-43A4-B1ED-1D5D909F77D6}"/>
              </a:ext>
            </a:extLst>
          </p:cNvPr>
          <p:cNvSpPr txBox="1"/>
          <p:nvPr/>
        </p:nvSpPr>
        <p:spPr>
          <a:xfrm>
            <a:off x="4730796" y="2782669"/>
            <a:ext cx="7239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приложения с использованием Angular Universal имеет следующие преимущества:</a:t>
            </a:r>
            <a:endParaRPr lang="ru-MD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BA6B40-546D-4406-B59F-6CD1A767B9AA}"/>
              </a:ext>
            </a:extLst>
          </p:cNvPr>
          <p:cNvSpPr txBox="1"/>
          <p:nvPr/>
        </p:nvSpPr>
        <p:spPr>
          <a:xfrm>
            <a:off x="5505062" y="3813095"/>
            <a:ext cx="6465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более эффективная работа поисковых роботов (SEO), поскольку они работают с уже сгенерированной страницей;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219A6-5FAA-4FE1-809A-822FDB59FA3A}"/>
              </a:ext>
            </a:extLst>
          </p:cNvPr>
          <p:cNvSpPr txBox="1"/>
          <p:nvPr/>
        </p:nvSpPr>
        <p:spPr>
          <a:xfrm>
            <a:off x="5505062" y="4757419"/>
            <a:ext cx="64651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более быстрая работа приложения на мобильных и слабых по производительности устройствах.</a:t>
            </a:r>
          </a:p>
          <a:p>
            <a:endParaRPr lang="ru-M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2470D2-2D8A-44E1-B85D-6C4EF01AA2FB}"/>
              </a:ext>
            </a:extLst>
          </p:cNvPr>
          <p:cNvSpPr txBox="1"/>
          <p:nvPr/>
        </p:nvSpPr>
        <p:spPr>
          <a:xfrm>
            <a:off x="4730796" y="6131783"/>
            <a:ext cx="7239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Universal </a:t>
            </a:r>
            <a:r>
              <a:rPr lang="ru-M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приложение создается на основе модуля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platform-server, </a:t>
            </a:r>
            <a:r>
              <a:rPr lang="ru-M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обычное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</a:t>
            </a:r>
            <a:r>
              <a:rPr lang="ru-M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приложение - на основе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platform-browser.</a:t>
            </a:r>
            <a:endParaRPr lang="ru-MD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97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AB1C13-3596-40DE-B35A-6FA1BF957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774A4-7D87-473C-91B4-D4C6E5A3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Вывод:</a:t>
            </a:r>
            <a:endParaRPr lang="ru-MD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A43D7-A13E-4269-A297-7153198FA149}"/>
              </a:ext>
            </a:extLst>
          </p:cNvPr>
          <p:cNvSpPr txBox="1"/>
          <p:nvPr/>
        </p:nvSpPr>
        <p:spPr>
          <a:xfrm>
            <a:off x="838199" y="1506022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веб приложений с помощью подобных технологий хоть по началу кажется сложной, в итоге оказывается довольно интересной.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Специальнось 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информатика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всегда подразумевает постоянный рост знаний в области и изучение новых технологических решений. Опубликован большой список необходимой и понятной литературы. Поэтому на сегодняшний день практически не бывает нерешенных задач. </a:t>
            </a:r>
            <a:endParaRPr lang="ru-MD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71EDC-1F5D-405C-B05E-B6D146107189}"/>
              </a:ext>
            </a:extLst>
          </p:cNvPr>
          <p:cNvSpPr txBox="1"/>
          <p:nvPr/>
        </p:nvSpPr>
        <p:spPr>
          <a:xfrm>
            <a:off x="838199" y="4070335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MD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Download Free Technology Picture ICON favicon | FreePNGImg">
            <a:extLst>
              <a:ext uri="{FF2B5EF4-FFF2-40B4-BE49-F238E27FC236}">
                <a16:creationId xmlns:a16="http://schemas.microsoft.com/office/drawing/2014/main" id="{545D6525-B715-43D4-86E8-2BB9566D2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3732245"/>
            <a:ext cx="3313637" cy="303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DC1564-5284-4CB5-8927-C0114953A47A}"/>
              </a:ext>
            </a:extLst>
          </p:cNvPr>
          <p:cNvSpPr txBox="1"/>
          <p:nvPr/>
        </p:nvSpPr>
        <p:spPr>
          <a:xfrm>
            <a:off x="4618653" y="3732245"/>
            <a:ext cx="67351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Lazy-Load</a:t>
            </a:r>
            <a:r>
              <a:rPr lang="fr-CA" sz="1600" dirty="0" err="1">
                <a:latin typeface="Arial" panose="020B0604020202020204" pitchFamily="34" charset="0"/>
                <a:cs typeface="Arial" panose="020B0604020202020204" pitchFamily="34" charset="0"/>
              </a:rPr>
              <a:t>ing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 оптимизирует работу приложения и повышает защиту. Например, некоторый функционал приложения не должен быть доступен для определенной категории пользователей и тогда загружать его вместе со всем приложение нецелесообразно.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Lazy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fr-CA" sz="1600" dirty="0" err="1">
                <a:latin typeface="Arial" panose="020B0604020202020204" pitchFamily="34" charset="0"/>
                <a:cs typeface="Arial" panose="020B0604020202020204" pitchFamily="34" charset="0"/>
              </a:rPr>
              <a:t>ing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 позволяет одностраничным веб приложениям 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SPA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) загружаться частями. С помощью этой технологии большое многофункциональное веб приложение можно загрузить частями. </a:t>
            </a:r>
            <a:endParaRPr lang="ru-M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38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61AD6-0229-4C55-8DA6-420CBE06C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C0CC6-3B44-4383-B39C-A9ACF0D7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Вывод:</a:t>
            </a:r>
            <a:endParaRPr lang="ru-M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35DB3-82FB-4C41-A2A6-D96644E44137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Angular Universal </a:t>
            </a: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технология, которая позволяет разработчикам выполнять рендеринг приложений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 стороне сервера в различных сценариях. Данную технологию довольно просто использовать.</a:t>
            </a: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Angular Universal </a:t>
            </a:r>
            <a:r>
              <a:rPr lang="ru-RU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имеет ряд ограничений и особенностей, которые необходимо учитывать при разработке</a:t>
            </a:r>
            <a:endParaRPr lang="ru-MD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83D7DA-C942-4ACE-BC98-AC112445999A}"/>
              </a:ext>
            </a:extLst>
          </p:cNvPr>
          <p:cNvSpPr txBox="1"/>
          <p:nvPr/>
        </p:nvSpPr>
        <p:spPr>
          <a:xfrm>
            <a:off x="838200" y="3486741"/>
            <a:ext cx="64645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Angular Elements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- это компоненты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, упакованные в виде настраиваемых элементов (также называемых веб-компонентами), веб-стандарт для определения новых элементов HTML независимо от платформы. С помощью Angular Elements можно сделать компоненты действительно многоразовыми.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помощью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Angular Elements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можно поместите компоненты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Angular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 другие библиотеки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фреймворки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JavaScript,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такие как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React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Vue,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осуществлять передачу данных из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React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Vue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 компонент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Angular,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использовать компонент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Angular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 приложении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AngularJS. </a:t>
            </a:r>
            <a:endParaRPr lang="ru-M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11C220-AA03-4490-BDCB-2BD0A2768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506" y="2725275"/>
            <a:ext cx="4077478" cy="40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1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7629F7-5108-449B-BF35-DEF234444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175E5-FDB2-4465-8C3F-0D8152F49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Содержание: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FA5C7-2775-4948-B1A2-E61A416A3A05}"/>
              </a:ext>
            </a:extLst>
          </p:cNvPr>
          <p:cNvSpPr txBox="1"/>
          <p:nvPr/>
        </p:nvSpPr>
        <p:spPr>
          <a:xfrm>
            <a:off x="2528595" y="1690688"/>
            <a:ext cx="8825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MD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 проблемы больших проектов;</a:t>
            </a:r>
            <a:endParaRPr lang="ru-MD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Проблема 1.</a:t>
            </a:r>
            <a:r>
              <a:rPr lang="ru-MD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MD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Унификация кода между проектами;</a:t>
            </a:r>
            <a:endParaRPr lang="ru-MD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MD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Проблема 2. </a:t>
            </a:r>
            <a:r>
              <a:rPr lang="ru-MD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Высоконагруженный интерфейс;</a:t>
            </a:r>
            <a:endParaRPr lang="ru-MD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Проблема 3. </a:t>
            </a:r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SEO для SPA приложений;</a:t>
            </a:r>
            <a:endParaRPr lang="ru-MD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5EF49-86FE-4FD3-8B59-B49E0D9CCB13}"/>
              </a:ext>
            </a:extLst>
          </p:cNvPr>
          <p:cNvSpPr txBox="1"/>
          <p:nvPr/>
        </p:nvSpPr>
        <p:spPr>
          <a:xfrm>
            <a:off x="2528595" y="3207876"/>
            <a:ext cx="8825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Пользовательские элементы.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 Elements</a:t>
            </a: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endParaRPr lang="ru-RU" sz="1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Ленивая загрузка.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Lazy Loading</a:t>
            </a: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endParaRPr lang="ru-RU" sz="1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Server-Side Rendering</a:t>
            </a:r>
            <a:r>
              <a:rPr lang="ru-RU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(SSR)</a:t>
            </a:r>
            <a:r>
              <a:rPr lang="ru-RU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endParaRPr lang="ru-RU" sz="1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34158-6EEE-43FC-A0E3-56AA2F00B224}"/>
              </a:ext>
            </a:extLst>
          </p:cNvPr>
          <p:cNvSpPr txBox="1"/>
          <p:nvPr/>
        </p:nvSpPr>
        <p:spPr>
          <a:xfrm>
            <a:off x="2528593" y="4448065"/>
            <a:ext cx="882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Angular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Angular Elements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endParaRPr lang="ru-RU" sz="1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Angular Lazy Loading</a:t>
            </a:r>
            <a:r>
              <a:rPr lang="ru-RU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endParaRPr lang="ru-RU" sz="1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Angular Universal</a:t>
            </a:r>
            <a:r>
              <a:rPr lang="ru-RU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Problem - Free people icons">
            <a:extLst>
              <a:ext uri="{FF2B5EF4-FFF2-40B4-BE49-F238E27FC236}">
                <a16:creationId xmlns:a16="http://schemas.microsoft.com/office/drawing/2014/main" id="{65747A01-715E-4A2F-BA0D-5DAFEFE91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6" y="1687369"/>
            <a:ext cx="1203648" cy="120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B17090-7725-4213-9658-8436D91B1F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55" y="3203956"/>
            <a:ext cx="925290" cy="925290"/>
          </a:xfrm>
          <a:prstGeom prst="rect">
            <a:avLst/>
          </a:prstGeom>
        </p:spPr>
      </p:pic>
      <p:pic>
        <p:nvPicPr>
          <p:cNvPr id="4104" name="Picture 8" descr="Circuit, computer, digital, tech, technology icon - Download on Iconfinder">
            <a:extLst>
              <a:ext uri="{FF2B5EF4-FFF2-40B4-BE49-F238E27FC236}">
                <a16:creationId xmlns:a16="http://schemas.microsoft.com/office/drawing/2014/main" id="{8FDE1BB9-A5B7-403E-85DB-01BE868E6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5" y="4446104"/>
            <a:ext cx="12003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FB5CF3-729B-4315-A0AF-D592B6ECF8C1}"/>
              </a:ext>
            </a:extLst>
          </p:cNvPr>
          <p:cNvSpPr txBox="1"/>
          <p:nvPr/>
        </p:nvSpPr>
        <p:spPr>
          <a:xfrm>
            <a:off x="2528593" y="5965253"/>
            <a:ext cx="126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Вывод</a:t>
            </a:r>
            <a:endParaRPr lang="ru-M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26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E8D235-B701-46BC-9DA7-BE1D04E64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E6644-8196-4F14-ACBD-8610F6C2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MD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проблемы больших проектов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1807E-65E1-4592-97C0-00BC07F84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0515598" cy="1877811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 одинаковых решений на разных платформах и фреймворках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Данных становится больше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ресурсов требуется больше, продукт должен работать быстро и иметь презентабельный вид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Поисковые роботы должны всё легко распозновать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3A4D0-5632-4829-986F-98CC9E10B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65342"/>
            <a:ext cx="6195527" cy="2827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97AD18-ABA8-40FF-854A-9B9A73408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26" y="3228442"/>
            <a:ext cx="1957873" cy="187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8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B90C5D-B1F7-4384-822E-639B303E9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609026-EA00-405F-8AAA-17501F0DA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 1.</a:t>
            </a:r>
            <a:r>
              <a:rPr lang="ru-MD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MD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Унификация кода между проектами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8AB20-9C6A-4BB3-94BD-B1A782DD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788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в компании предпологает использование одинаковых универсальных решений всеми разработчиками.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Компании, выпускающие свои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продукты</a:t>
            </a:r>
            <a:r>
              <a:rPr lang="ru-RU" sz="2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занимаются их брендированием. </a:t>
            </a:r>
            <a:endParaRPr lang="ru-MD" sz="2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B6E243-B633-4614-A689-6D3BC1128596}"/>
              </a:ext>
            </a:extLst>
          </p:cNvPr>
          <p:cNvSpPr txBox="1">
            <a:spLocks/>
          </p:cNvSpPr>
          <p:nvPr/>
        </p:nvSpPr>
        <p:spPr>
          <a:xfrm>
            <a:off x="838200" y="4197544"/>
            <a:ext cx="5973146" cy="2295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У Яндекс и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Apple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существует регламентированный дизайн кнопок, анимаций и других элементов. Одна и та же работа ведется на разных платформах и фремвроках. Это не всегда приводит к идентичному результату. Важно, чтобы пользватель не ощущал дискомфорта находять в другом продукте того же издателя.</a:t>
            </a:r>
            <a:endParaRPr lang="ru-MD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1DC336-A88E-42A8-894D-DD26E82EC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56" y="2771671"/>
            <a:ext cx="4615543" cy="408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572E68-A96A-4AEA-85C6-8D1255F35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581417-C037-4F47-885E-F56583C26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MD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 2. </a:t>
            </a:r>
            <a:r>
              <a:rPr lang="ru-MD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Высоконагруженный интерфейс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5137E-7623-4F6E-9E94-183FFB1E2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39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Современные Web приложения заменяют большинство десктопных аналогов. Болшинство таких приложений это множество разнообразного контента на сайте, который "должен уметь всё!" и быстро загружаться.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89976A-AF8B-47DF-B804-924B68E31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387" y="3267060"/>
            <a:ext cx="5215812" cy="34750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5D45AF-E18E-4FB4-84B5-FBD8DCED1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67070"/>
            <a:ext cx="4366727" cy="327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0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F5F716-26F4-43E2-A2DF-4D0A00236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2ABAD3-0D73-48F6-852C-A6D2F3B5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 3. </a:t>
            </a:r>
            <a:r>
              <a:rPr lang="ru-R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 для SPA приложений</a:t>
            </a:r>
            <a:endParaRPr lang="ru-M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B3F48-5632-4EAE-B65B-DCA81A27B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9465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Большие проекты проблематично писать на «чистом JS». Используются фреймврки такие как Angular, Vue, React и тд, которые создают SPA приложение. 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Поисковые роботы не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умеют 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обрабатывать JavaScript, или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пока делают это не очень 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качественно.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F0940F-29F8-4BE2-9EDD-676BE00B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462" y="3402627"/>
            <a:ext cx="3784338" cy="331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9E853E-B1D9-4CEB-AC80-F9B9CFAEC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36167"/>
            <a:ext cx="3621833" cy="362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6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6BC11B-16F8-4167-BE93-E588209A1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F0DA91-2EEA-4778-A36B-6638AA3C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элементы.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Elements</a:t>
            </a:r>
            <a:endParaRPr lang="ru-MD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31918-B80C-4145-8CE9-72A68CCEB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2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Пользовательский элемент расширяет HTML, позволяя определить тег, содержимое которого создается и контролируется кодом JavaScript. 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34987D-02EE-498E-BB33-C5A52C96C97E}"/>
              </a:ext>
            </a:extLst>
          </p:cNvPr>
          <p:cNvSpPr txBox="1">
            <a:spLocks/>
          </p:cNvSpPr>
          <p:nvPr/>
        </p:nvSpPr>
        <p:spPr>
          <a:xfrm>
            <a:off x="343677" y="3946783"/>
            <a:ext cx="4704184" cy="2118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элементы загружаются сами по себе - они запускаются автоматически при добавлении в DOM и автоматически уничтожаются при удалении из DOM.</a:t>
            </a:r>
            <a:endParaRPr lang="ru-M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098FA0-6270-4D87-B5C1-7B1A57C66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600" y="3042013"/>
            <a:ext cx="5897723" cy="35386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4952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83802F-23E2-4F46-9F21-5807EF8C4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D6B32-86BD-4D7C-8AE0-CC556814B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элементы.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Elements</a:t>
            </a:r>
            <a:endParaRPr lang="ru-MD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A8515-53D4-4ADB-A4E9-29A86635F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1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Существует два вида пользовательских элементов: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FD2C3D-FB4C-446F-97EF-03DB715A0A02}"/>
              </a:ext>
            </a:extLst>
          </p:cNvPr>
          <p:cNvSpPr txBox="1">
            <a:spLocks/>
          </p:cNvSpPr>
          <p:nvPr/>
        </p:nvSpPr>
        <p:spPr>
          <a:xfrm>
            <a:off x="838200" y="4710618"/>
            <a:ext cx="4405604" cy="9064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встроенные элементы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элементы, расширяющие встроенные, например кнопку HTMLButtonElement и т.п.</a:t>
            </a:r>
            <a:endParaRPr lang="ru-MD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B07C28-0BD3-4D8B-AE1C-00FE922463BA}"/>
              </a:ext>
            </a:extLst>
          </p:cNvPr>
          <p:cNvSpPr txBox="1">
            <a:spLocks/>
          </p:cNvSpPr>
          <p:nvPr/>
        </p:nvSpPr>
        <p:spPr>
          <a:xfrm>
            <a:off x="838201" y="2905927"/>
            <a:ext cx="4405604" cy="1088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Автономные пользовательские элементы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– «полностью новые» элементы, расширяющие абстрактный класс HTMLElement.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EDC853-C581-45CB-A035-218402C7D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878" y="4943426"/>
            <a:ext cx="4635758" cy="440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F38C549-C7F7-444D-A7D6-630F7357F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878" y="3229570"/>
            <a:ext cx="3846048" cy="440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161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FDB34B-D9CA-4A87-B009-AF596BF46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24B4C-A104-471B-AC97-A834A255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Ленивая загрузка.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Lazy Loading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1AF267-28B2-4B7A-BDAA-6CBA303F2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7" y="4108903"/>
            <a:ext cx="4767942" cy="2383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61DBAC-B255-43BE-BC02-4D3DDEC44609}"/>
              </a:ext>
            </a:extLst>
          </p:cNvPr>
          <p:cNvSpPr txBox="1"/>
          <p:nvPr/>
        </p:nvSpPr>
        <p:spPr>
          <a:xfrm>
            <a:off x="838200" y="1594148"/>
            <a:ext cx="10965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Lazy loading - это шаблон проектирования в программировании придуманный для отсрочки инициализации объекта до его вызова. 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DF719E-BDF1-47CF-9DB7-DE25F18F996A}"/>
              </a:ext>
            </a:extLst>
          </p:cNvPr>
          <p:cNvSpPr txBox="1"/>
          <p:nvPr/>
        </p:nvSpPr>
        <p:spPr>
          <a:xfrm>
            <a:off x="6096000" y="4448244"/>
            <a:ext cx="59871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Загрузка контента по частям делает 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возможным реализацию, очень большого функционала веб-приложения, который может довольно быстро и стабильно работать на «клиенте». </a:t>
            </a:r>
            <a:endParaRPr lang="ru-M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41A43B-CAF4-48C7-8997-80B96E94D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062" y="2843791"/>
            <a:ext cx="7789864" cy="552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2420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824</TotalTime>
  <Words>1102</Words>
  <Application>Microsoft Office PowerPoint</Application>
  <PresentationFormat>Widescreen</PresentationFormat>
  <Paragraphs>89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Angular Elements и Lazy-Loading в парадигме SSR</vt:lpstr>
      <vt:lpstr>Содержание:</vt:lpstr>
      <vt:lpstr>3 проблемы больших проектов</vt:lpstr>
      <vt:lpstr>Проблема 1. Унификация кода между проектами</vt:lpstr>
      <vt:lpstr>Проблема 2. Высоконагруженный интерфейс</vt:lpstr>
      <vt:lpstr>Проблема 3. SEO для SPA приложений</vt:lpstr>
      <vt:lpstr>Пользовательские элементы. Custom Elements</vt:lpstr>
      <vt:lpstr>Пользовательские элементы. Custom Elements</vt:lpstr>
      <vt:lpstr>Ленивая загрузка. Lazy Loading</vt:lpstr>
      <vt:lpstr>Ленивая загрузка. Lazy Loading</vt:lpstr>
      <vt:lpstr>Server-Side Rendering (SSR)</vt:lpstr>
      <vt:lpstr>Server-Side Rendering (SSR)</vt:lpstr>
      <vt:lpstr>Angular</vt:lpstr>
      <vt:lpstr>Angular Elements</vt:lpstr>
      <vt:lpstr>Angular Lazy Loading</vt:lpstr>
      <vt:lpstr>Angular Universal</vt:lpstr>
      <vt:lpstr>Вывод:</vt:lpstr>
      <vt:lpstr>Вывод: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iurii</dc:creator>
  <cp:lastModifiedBy>iurii</cp:lastModifiedBy>
  <cp:revision>123</cp:revision>
  <dcterms:created xsi:type="dcterms:W3CDTF">2021-03-09T20:34:50Z</dcterms:created>
  <dcterms:modified xsi:type="dcterms:W3CDTF">2021-04-10T17:13:47Z</dcterms:modified>
</cp:coreProperties>
</file>